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73" r:id="rId5"/>
    <p:sldId id="258" r:id="rId6"/>
    <p:sldId id="259" r:id="rId7"/>
    <p:sldId id="265" r:id="rId8"/>
    <p:sldId id="266" r:id="rId9"/>
    <p:sldId id="260" r:id="rId10"/>
    <p:sldId id="268" r:id="rId11"/>
    <p:sldId id="276" r:id="rId12"/>
    <p:sldId id="275" r:id="rId13"/>
    <p:sldId id="270" r:id="rId14"/>
    <p:sldId id="272" r:id="rId1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CDF6783-916C-4170-9F1B-F01B3D619342}">
          <p14:sldIdLst>
            <p14:sldId id="256"/>
            <p14:sldId id="264"/>
            <p14:sldId id="257"/>
            <p14:sldId id="273"/>
            <p14:sldId id="258"/>
            <p14:sldId id="259"/>
            <p14:sldId id="265"/>
            <p14:sldId id="266"/>
            <p14:sldId id="260"/>
            <p14:sldId id="268"/>
            <p14:sldId id="276"/>
            <p14:sldId id="275"/>
            <p14:sldId id="270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8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3226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97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194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98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478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45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62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1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6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80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9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432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4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378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9D4B7-5B1B-4B1C-8634-DF7BB62C1FB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F6B34F6-C3D0-4779-A37D-C8C31F1FC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2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84370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ПРЕЗЕНТАЦИЯ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ГОСУДАРСТВЕННОГО КОМИТЕТА ПО СТАНДАРТИЗАЦИИ, МЕТРОЛОГИИ И ПАТЕНТАМ АЗЕРБАЙДЖАНСКОЙ РЕСПУБЛИКИ</a:t>
            </a:r>
            <a:endParaRPr lang="en-US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43400"/>
            <a:ext cx="9144000" cy="225910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Совещания руководителей национальных органов 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стандартизации, метрологии и сертификации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(46-е заседание МГС)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БАКУ – 2014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декабря</a:t>
            </a:r>
            <a:endParaRPr lang="en-US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" descr="C:\Users\DELL\Desktop\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0" y="275873"/>
            <a:ext cx="1101080" cy="1065674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21" y="157536"/>
            <a:ext cx="1405880" cy="124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65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АККРЕДИТАЦИЯ</a:t>
            </a:r>
            <a:endParaRPr lang="en-US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753" y="1825624"/>
            <a:ext cx="11322423" cy="4723093"/>
          </a:xfrm>
        </p:spPr>
        <p:txBody>
          <a:bodyPr>
            <a:normAutofit lnSpcReduction="10000"/>
          </a:bodyPr>
          <a:lstStyle/>
          <a:p>
            <a:r>
              <a:rPr lang="ru-RU" sz="3000" dirty="0" smtClean="0"/>
              <a:t>Основные </a:t>
            </a:r>
            <a:r>
              <a:rPr lang="ru-RU" sz="3000" dirty="0"/>
              <a:t>положения и принципы аккредитации для органов по оценке соответствия отражены в Законе Азербайджанской Республики «Аккредитация в области оценки соответствия» от 30 мая 2014-го года, принятого Милли Меджлисом Азербайджанской Республики.</a:t>
            </a:r>
          </a:p>
          <a:p>
            <a:r>
              <a:rPr lang="ru-RU" sz="3000" dirty="0" smtClean="0"/>
              <a:t>В течении 2014-го </a:t>
            </a:r>
            <a:r>
              <a:rPr lang="ru-RU" sz="3000" dirty="0"/>
              <a:t>года было аккредитовано 45 испытательных и 7 калибровочных лабораторий, 9 органов по сертификации систем качества, 2 органа по сертификации персонала, 17 по однородной продукции и услугам и 7 инспекционных органов.</a:t>
            </a:r>
            <a:endParaRPr lang="ru-RU" sz="3000" dirty="0" smtClean="0"/>
          </a:p>
        </p:txBody>
      </p:sp>
      <p:pic>
        <p:nvPicPr>
          <p:cNvPr id="4" name="Picture 1" descr="C:\Users\DELL\Desktop\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435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ИСПЫТАТЕЛЬНАЯ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БАЗА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Лаборатории</a:t>
            </a:r>
            <a:endParaRPr lang="en-US" sz="3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" descr="C:\Users\DELL\Desktop\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15" y="1632555"/>
            <a:ext cx="4017081" cy="32776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15" y="4910228"/>
            <a:ext cx="8090488" cy="184058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424" y="1632555"/>
            <a:ext cx="333375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ИСПЫТАТЕЛЬНАЯ БАЗА</a:t>
            </a:r>
            <a:endParaRPr lang="en-US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22218"/>
            <a:ext cx="10515600" cy="45547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Передвижные лаборатории</a:t>
            </a:r>
            <a:endParaRPr lang="en-US" sz="3200" b="1" dirty="0"/>
          </a:p>
        </p:txBody>
      </p:sp>
      <p:pic>
        <p:nvPicPr>
          <p:cNvPr id="4" name="Picture 1" descr="C:\Users\DELL\Desktop\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929" y="2501151"/>
            <a:ext cx="4155141" cy="41551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435" y="2501151"/>
            <a:ext cx="4155141" cy="415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ОБЛАСТИ ГОСУДАРСТВЕННОГО НАДЗОРА</a:t>
            </a:r>
            <a:endParaRPr lang="en-US" sz="3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753" y="1825624"/>
            <a:ext cx="11322423" cy="472309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Было проведено </a:t>
            </a:r>
            <a:r>
              <a:rPr lang="az-Latn-AZ" sz="3200" b="1" i="1" dirty="0" smtClean="0">
                <a:solidFill>
                  <a:srgbClr val="C00000"/>
                </a:solidFill>
              </a:rPr>
              <a:t>1855</a:t>
            </a:r>
            <a:r>
              <a:rPr lang="ru-RU" sz="3200" dirty="0" smtClean="0"/>
              <a:t> </a:t>
            </a:r>
            <a:r>
              <a:rPr lang="ru-RU" sz="3200" dirty="0"/>
              <a:t>проверок соблюдения требований стандартов, метрологических норм и правил. В результате выявленных нарушений было </a:t>
            </a:r>
            <a:endParaRPr lang="ru-RU" sz="3200" dirty="0" smtClean="0"/>
          </a:p>
          <a:p>
            <a:r>
              <a:rPr lang="ru-RU" sz="3200" dirty="0" smtClean="0"/>
              <a:t>составлено </a:t>
            </a:r>
            <a:r>
              <a:rPr lang="ru-RU" sz="3200" b="1" i="1" dirty="0">
                <a:solidFill>
                  <a:srgbClr val="C00000"/>
                </a:solidFill>
              </a:rPr>
              <a:t>512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/>
              <a:t>протоколов об административных правонарушениях на общую сумму </a:t>
            </a:r>
            <a:r>
              <a:rPr lang="ru-RU" sz="3200" b="1" i="1" dirty="0">
                <a:solidFill>
                  <a:srgbClr val="C00000"/>
                </a:solidFill>
              </a:rPr>
              <a:t>237 тыс. </a:t>
            </a:r>
            <a:r>
              <a:rPr lang="ru-RU" sz="3200" b="1" i="1" dirty="0" err="1">
                <a:solidFill>
                  <a:srgbClr val="C00000"/>
                </a:solidFill>
              </a:rPr>
              <a:t>манат</a:t>
            </a:r>
            <a:r>
              <a:rPr lang="ru-RU" sz="3200" dirty="0"/>
              <a:t>, </a:t>
            </a:r>
            <a:endParaRPr lang="ru-RU" sz="3200" dirty="0" smtClean="0"/>
          </a:p>
          <a:p>
            <a:r>
              <a:rPr lang="ru-RU" sz="3200" dirty="0" smtClean="0"/>
              <a:t>выданы </a:t>
            </a:r>
            <a:r>
              <a:rPr lang="ru-RU" sz="3200" b="1" i="1" dirty="0">
                <a:solidFill>
                  <a:srgbClr val="C00000"/>
                </a:solidFill>
              </a:rPr>
              <a:t>1072</a:t>
            </a:r>
            <a:r>
              <a:rPr lang="ru-RU" sz="3200" b="1" i="1" dirty="0"/>
              <a:t> </a:t>
            </a:r>
            <a:r>
              <a:rPr lang="ru-RU" sz="3200" dirty="0"/>
              <a:t>предписания запрещающие производство и продажу некачественной продукции, запрещено использование более </a:t>
            </a:r>
            <a:r>
              <a:rPr lang="ru-RU" sz="3200" b="1" i="1" dirty="0">
                <a:solidFill>
                  <a:srgbClr val="C00000"/>
                </a:solidFill>
              </a:rPr>
              <a:t>21тыс. средств измерений</a:t>
            </a:r>
            <a:endParaRPr lang="ru-RU" sz="3200" b="1" i="1" dirty="0" smtClean="0">
              <a:solidFill>
                <a:srgbClr val="C00000"/>
              </a:solidFill>
            </a:endParaRPr>
          </a:p>
        </p:txBody>
      </p:sp>
      <p:pic>
        <p:nvPicPr>
          <p:cNvPr id="4" name="Picture 1" descr="C:\Users\DELL\Desktop\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494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673" y="2634600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СПАСИБО  ЗА  ВНИМАНИЕ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" descr="C:\Users\DELL\Desktop\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21" y="157536"/>
            <a:ext cx="1405880" cy="124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96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66" y="275872"/>
            <a:ext cx="10515600" cy="108060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ОБНОВЛЁННАЯ СТРУКТУРА КОМИТЕТА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1768" y="1648918"/>
            <a:ext cx="8665235" cy="413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C:\Users\DELL\Desktop\ger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2402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</a:t>
            </a:r>
            <a:r>
              <a:rPr lang="az-Latn-AZ" dirty="0" smtClean="0"/>
              <a:t>		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TWINNING</a:t>
            </a:r>
            <a:endParaRPr lang="en-US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32" y="343594"/>
            <a:ext cx="2837596" cy="2837596"/>
          </a:xfrm>
        </p:spPr>
      </p:pic>
      <p:pic>
        <p:nvPicPr>
          <p:cNvPr id="5" name="Picture 1" descr="C:\Users\DELL\Desktop\ger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2366682"/>
            <a:ext cx="1083384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Latn-A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РАЗРАБОТКЕ И ПОДГОТОВКЕ СОВРЕМЕННОЙ </a:t>
            </a:r>
          </a:p>
          <a:p>
            <a:pPr algn="ctr"/>
            <a:r>
              <a:rPr lang="az-Latn-A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СТАНДАРТИЗАЦИИ В АЗЕРБАЙДЖАНЕ</a:t>
            </a:r>
          </a:p>
          <a:p>
            <a:endParaRPr lang="ru-RU" dirty="0" smtClean="0"/>
          </a:p>
          <a:p>
            <a:pPr algn="ctr"/>
            <a:r>
              <a:rPr lang="ru-RU" sz="2500" b="1" dirty="0" smtClean="0"/>
              <a:t>КОМПОНЕНТЫ </a:t>
            </a:r>
          </a:p>
          <a:p>
            <a:endParaRPr lang="ru-RU" dirty="0"/>
          </a:p>
          <a:p>
            <a:pPr marL="180000" indent="-285750" algn="just">
              <a:buFont typeface="Arial" panose="020B0604020202020204" pitchFamily="34" charset="0"/>
              <a:buChar char="•"/>
            </a:pPr>
            <a:r>
              <a:rPr lang="en-US" sz="2500" dirty="0"/>
              <a:t>P</a:t>
            </a:r>
            <a:r>
              <a:rPr lang="ru-RU" sz="2500" dirty="0" err="1" smtClean="0"/>
              <a:t>азвитие</a:t>
            </a:r>
            <a:r>
              <a:rPr lang="ru-RU" sz="2500" dirty="0" smtClean="0"/>
              <a:t> </a:t>
            </a:r>
            <a:r>
              <a:rPr lang="ru-RU" sz="2500" dirty="0"/>
              <a:t>регулирующего механизма инфраструктуры качества, отвечающего требованиям ВТО и ЕС</a:t>
            </a:r>
            <a:r>
              <a:rPr lang="ru-RU" sz="2500" dirty="0" smtClean="0"/>
              <a:t>. </a:t>
            </a:r>
          </a:p>
          <a:p>
            <a:pPr marL="180000" indent="-285750" algn="just">
              <a:buFont typeface="Arial" panose="020B0604020202020204" pitchFamily="34" charset="0"/>
              <a:buChar char="•"/>
            </a:pPr>
            <a:r>
              <a:rPr lang="ru-RU" sz="2500" dirty="0"/>
              <a:t>У</a:t>
            </a:r>
            <a:r>
              <a:rPr lang="ru-RU" sz="2500" dirty="0" smtClean="0"/>
              <a:t>силение </a:t>
            </a:r>
            <a:r>
              <a:rPr lang="ru-RU" sz="2500" dirty="0"/>
              <a:t>и развитие технических комитетов по </a:t>
            </a:r>
            <a:r>
              <a:rPr lang="ru-RU" sz="2500" dirty="0" smtClean="0"/>
              <a:t>стандартизации.</a:t>
            </a:r>
            <a:endParaRPr lang="ru-RU" sz="2500" dirty="0"/>
          </a:p>
          <a:p>
            <a:pPr marL="180000" indent="-285750" algn="just">
              <a:buFont typeface="Arial" panose="020B0604020202020204" pitchFamily="34" charset="0"/>
              <a:buChar char="•"/>
            </a:pPr>
            <a:r>
              <a:rPr lang="ru-RU" sz="2500" dirty="0"/>
              <a:t>Р</a:t>
            </a:r>
            <a:r>
              <a:rPr lang="ru-RU" sz="2500" dirty="0" smtClean="0"/>
              <a:t>азвитие </a:t>
            </a:r>
            <a:r>
              <a:rPr lang="ru-RU" sz="2500" dirty="0"/>
              <a:t>информационной базы стандартов</a:t>
            </a:r>
            <a:r>
              <a:rPr lang="ru-RU" sz="2500" dirty="0" smtClean="0"/>
              <a:t>.</a:t>
            </a:r>
          </a:p>
          <a:p>
            <a:pPr marL="180000" indent="-285750" algn="just">
              <a:buFont typeface="Arial" panose="020B0604020202020204" pitchFamily="34" charset="0"/>
              <a:buChar char="•"/>
            </a:pPr>
            <a:r>
              <a:rPr lang="ru-RU" sz="2500" dirty="0"/>
              <a:t>С</a:t>
            </a:r>
            <a:r>
              <a:rPr lang="ru-RU" sz="2500" dirty="0" smtClean="0"/>
              <a:t>оздание </a:t>
            </a:r>
            <a:r>
              <a:rPr lang="ru-RU" sz="2500" dirty="0"/>
              <a:t>современной системы продажи стандартов.</a:t>
            </a:r>
            <a:endParaRPr lang="ru-RU" sz="2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30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СТАНДАРТИЗАЦИЯ</a:t>
            </a:r>
            <a:endParaRPr lang="en-US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500" dirty="0" smtClean="0">
                <a:solidFill>
                  <a:srgbClr val="0070C0"/>
                </a:solidFill>
              </a:rPr>
              <a:t>                  </a:t>
            </a:r>
            <a: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  <a:t>Технические Комитеты:</a:t>
            </a:r>
            <a:br>
              <a:rPr lang="ru-RU" sz="35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35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500" b="1" dirty="0" smtClean="0"/>
              <a:t>Технический </a:t>
            </a:r>
            <a:r>
              <a:rPr lang="ru-RU" sz="2500" b="1" dirty="0"/>
              <a:t>комитет </a:t>
            </a:r>
            <a:r>
              <a:rPr lang="ru-RU" sz="2500" b="1" dirty="0" smtClean="0"/>
              <a:t>по стандартизации в области промышленности</a:t>
            </a:r>
            <a:br>
              <a:rPr lang="ru-RU" sz="2500" b="1" dirty="0" smtClean="0"/>
            </a:br>
            <a:endParaRPr lang="ru-RU" sz="2500" b="1" dirty="0" smtClean="0"/>
          </a:p>
          <a:p>
            <a:r>
              <a:rPr lang="ru-RU" sz="2500" b="1" dirty="0" smtClean="0"/>
              <a:t>Технический Комитет по стандартизации в области метрологии</a:t>
            </a:r>
            <a:br>
              <a:rPr lang="ru-RU" sz="2500" b="1" dirty="0" smtClean="0"/>
            </a:br>
            <a:endParaRPr lang="ru-RU" sz="2500" b="1" dirty="0" smtClean="0"/>
          </a:p>
          <a:p>
            <a:r>
              <a:rPr lang="ru-RU" sz="2500" b="1" dirty="0"/>
              <a:t>Технический Комитет по стандартизации в </a:t>
            </a:r>
            <a:r>
              <a:rPr lang="ru-RU" sz="2500" b="1" dirty="0" smtClean="0"/>
              <a:t>области нефти и газа</a:t>
            </a:r>
          </a:p>
          <a:p>
            <a:endParaRPr lang="ru-RU" sz="25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24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СТАНДАРТИЗАЦИЯ</a:t>
            </a:r>
            <a:endParaRPr lang="en-US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36177" y="1622218"/>
            <a:ext cx="11532804" cy="4966841"/>
          </a:xfrm>
        </p:spPr>
        <p:txBody>
          <a:bodyPr/>
          <a:lstStyle/>
          <a:p>
            <a:pPr marL="0" indent="0" algn="ctr">
              <a:buNone/>
            </a:pPr>
            <a:r>
              <a:rPr lang="ru-RU" sz="3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СОГЛАШЕНИЯ </a:t>
            </a:r>
          </a:p>
          <a:p>
            <a:pPr marL="0" indent="0" algn="ctr">
              <a:buNone/>
            </a:pPr>
            <a:r>
              <a:rPr lang="ru-RU" dirty="0" smtClean="0"/>
              <a:t>   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500" dirty="0" smtClean="0"/>
              <a:t>Государственная Нефтяная Компания </a:t>
            </a:r>
          </a:p>
          <a:p>
            <a:pPr marL="0" indent="0">
              <a:spcBef>
                <a:spcPts val="0"/>
              </a:spcBef>
              <a:buNone/>
            </a:pPr>
            <a:r>
              <a:rPr lang="az-Latn-AZ" sz="2500" dirty="0" smtClean="0"/>
              <a:t>   </a:t>
            </a:r>
            <a:r>
              <a:rPr lang="ru-RU" sz="2500" dirty="0" smtClean="0"/>
              <a:t>Азербайджанской Республики </a:t>
            </a:r>
            <a:endParaRPr lang="az-Latn-AZ" sz="25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500" dirty="0" smtClean="0"/>
          </a:p>
          <a:p>
            <a:pPr marL="0">
              <a:spcBef>
                <a:spcPts val="0"/>
              </a:spcBef>
            </a:pPr>
            <a:r>
              <a:rPr lang="ru-RU" sz="2500" dirty="0" smtClean="0"/>
              <a:t>Министерство по Чрезвычайным Ситуациям</a:t>
            </a:r>
            <a:br>
              <a:rPr lang="ru-RU" sz="2500" dirty="0" smtClean="0"/>
            </a:br>
            <a:r>
              <a:rPr lang="ru-RU" sz="2500" dirty="0" smtClean="0"/>
              <a:t> Азербайджанской </a:t>
            </a:r>
            <a:r>
              <a:rPr lang="az-Latn-AZ" sz="2500" dirty="0" smtClean="0"/>
              <a:t>   </a:t>
            </a:r>
            <a:r>
              <a:rPr lang="ru-RU" sz="2500" dirty="0" smtClean="0"/>
              <a:t>Республики</a:t>
            </a:r>
            <a:endParaRPr lang="az-Latn-AZ" sz="25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500" dirty="0" smtClean="0"/>
          </a:p>
          <a:p>
            <a:r>
              <a:rPr lang="ru-RU" sz="2500" dirty="0" err="1" smtClean="0"/>
              <a:t>Сумгаитский</a:t>
            </a:r>
            <a:r>
              <a:rPr lang="ru-RU" sz="2500" dirty="0" smtClean="0"/>
              <a:t> Технологический Парк</a:t>
            </a:r>
            <a:br>
              <a:rPr lang="ru-RU" sz="2500" dirty="0" smtClean="0"/>
            </a:br>
            <a:endParaRPr lang="ru-RU" sz="2500" dirty="0" smtClean="0"/>
          </a:p>
          <a:p>
            <a:r>
              <a:rPr lang="ru-RU" sz="2500" dirty="0" smtClean="0"/>
              <a:t>Национальная Энергетическая компания </a:t>
            </a:r>
            <a:r>
              <a:rPr lang="az-Latn-AZ" sz="2500" dirty="0" smtClean="0"/>
              <a:t>Az</a:t>
            </a:r>
            <a:r>
              <a:rPr lang="ru-RU" sz="2500" dirty="0" smtClean="0"/>
              <a:t>е</a:t>
            </a:r>
            <a:r>
              <a:rPr lang="az-Latn-AZ" sz="2500" dirty="0" err="1" smtClean="0"/>
              <a:t>rEnerji</a:t>
            </a:r>
            <a:endParaRPr lang="az-Latn-AZ" sz="2500" dirty="0" smtClean="0"/>
          </a:p>
          <a:p>
            <a:endParaRPr lang="ru-RU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818" y="2389690"/>
            <a:ext cx="1672858" cy="95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C:\Users\DELL\Desktop\ger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247" y="3413992"/>
            <a:ext cx="1150756" cy="11219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824" y="5329340"/>
            <a:ext cx="1516156" cy="11312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902" y="4678487"/>
            <a:ext cx="1389193" cy="88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71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СТАНДАРТИЗАЦИЯ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Форумы :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028" y="2221517"/>
            <a:ext cx="11322423" cy="472309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az-Latn-AZ" sz="2500" dirty="0" smtClean="0"/>
              <a:t>“</a:t>
            </a:r>
            <a:r>
              <a:rPr lang="ru-RU" sz="2500" dirty="0" smtClean="0"/>
              <a:t>Роль стандартизации и сертификации в современной экономике</a:t>
            </a:r>
            <a:r>
              <a:rPr lang="az-Latn-AZ" sz="2500" dirty="0" smtClean="0"/>
              <a:t>”</a:t>
            </a:r>
            <a:r>
              <a:rPr lang="ru-RU" sz="2500" dirty="0" smtClean="0"/>
              <a:t> </a:t>
            </a:r>
          </a:p>
          <a:p>
            <a:r>
              <a:rPr lang="az-Latn-AZ" sz="2500" dirty="0" smtClean="0"/>
              <a:t>“</a:t>
            </a:r>
            <a:r>
              <a:rPr lang="az-Latn-AZ" sz="2500" dirty="0" err="1"/>
              <a:t>Созвездие</a:t>
            </a:r>
            <a:r>
              <a:rPr lang="az-Latn-AZ" sz="2500" dirty="0"/>
              <a:t> </a:t>
            </a:r>
            <a:r>
              <a:rPr lang="az-Latn-AZ" sz="2500" dirty="0" err="1"/>
              <a:t>качества</a:t>
            </a:r>
            <a:r>
              <a:rPr lang="az-Latn-AZ" sz="2500" dirty="0"/>
              <a:t> – 2014</a:t>
            </a:r>
            <a:r>
              <a:rPr lang="az-Latn-AZ" sz="2500" dirty="0" smtClean="0"/>
              <a:t>”</a:t>
            </a:r>
          </a:p>
          <a:p>
            <a:r>
              <a:rPr lang="ru-RU" sz="2500" dirty="0" smtClean="0"/>
              <a:t>1-ая международная конференция по Эко-Инновациям и устойчивому развитию строительства.</a:t>
            </a:r>
          </a:p>
          <a:p>
            <a:r>
              <a:rPr lang="ru-RU" sz="2500" dirty="0" smtClean="0"/>
              <a:t> «Внедрение международных стандартов в области информационных технологий и информационной безопасности» </a:t>
            </a:r>
          </a:p>
          <a:p>
            <a:r>
              <a:rPr lang="ru-RU" sz="2500" dirty="0" smtClean="0"/>
              <a:t>Тренинги в области информационной безопасности, </a:t>
            </a:r>
            <a:r>
              <a:rPr lang="ru-RU" sz="2500" dirty="0" err="1" smtClean="0"/>
              <a:t>энергоэффективности</a:t>
            </a:r>
            <a:r>
              <a:rPr lang="ru-RU" sz="2500" dirty="0" smtClean="0"/>
              <a:t>, управления активами, управления системами менеджмента качества</a:t>
            </a:r>
          </a:p>
          <a:p>
            <a:endParaRPr lang="en-US" dirty="0"/>
          </a:p>
        </p:txBody>
      </p:sp>
      <p:pic>
        <p:nvPicPr>
          <p:cNvPr id="4" name="Picture 1" descr="C:\Users\DELL\Desktop\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891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7A8322-7642-4B7D-B01B-D844B3FC6F73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1854431" y="289397"/>
            <a:ext cx="877358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buClr>
                <a:srgbClr val="FFFFFF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МЕТРОЛОГИЯ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0191" name="AutoShape 79"/>
          <p:cNvSpPr>
            <a:spLocks noChangeArrowheads="1"/>
          </p:cNvSpPr>
          <p:nvPr/>
        </p:nvSpPr>
        <p:spPr bwMode="gray">
          <a:xfrm>
            <a:off x="334434" y="1989138"/>
            <a:ext cx="5092700" cy="3744912"/>
          </a:xfrm>
          <a:prstGeom prst="can">
            <a:avLst>
              <a:gd name="adj" fmla="val 27866"/>
            </a:avLst>
          </a:prstGeom>
          <a:gradFill rotWithShape="1">
            <a:gsLst>
              <a:gs pos="0">
                <a:srgbClr val="AFD9FF"/>
              </a:gs>
              <a:gs pos="50000">
                <a:schemeClr val="hlink"/>
              </a:gs>
              <a:gs pos="100000">
                <a:srgbClr val="AFD9FF"/>
              </a:gs>
            </a:gsLst>
            <a:lin ang="0" scaled="1"/>
          </a:gradFill>
          <a:ln w="9525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70" name="AutoShape 80"/>
          <p:cNvSpPr>
            <a:spLocks noChangeArrowheads="1"/>
          </p:cNvSpPr>
          <p:nvPr/>
        </p:nvSpPr>
        <p:spPr bwMode="gray">
          <a:xfrm rot="5400000">
            <a:off x="5047193" y="3542242"/>
            <a:ext cx="2197100" cy="675217"/>
          </a:xfrm>
          <a:prstGeom prst="upArrow">
            <a:avLst>
              <a:gd name="adj1" fmla="val 68380"/>
              <a:gd name="adj2" fmla="val 70833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90193" name="Rectangle 81"/>
          <p:cNvSpPr>
            <a:spLocks noChangeArrowheads="1"/>
          </p:cNvSpPr>
          <p:nvPr/>
        </p:nvSpPr>
        <p:spPr bwMode="auto">
          <a:xfrm>
            <a:off x="334434" y="3789363"/>
            <a:ext cx="5376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GB" sz="2400" b="1" dirty="0" err="1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Эталонная</a:t>
            </a:r>
            <a:r>
              <a:rPr lang="en-GB" sz="2400" b="1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база</a:t>
            </a:r>
            <a:endParaRPr lang="ru-RU" sz="24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72" name="AutoShape 82"/>
          <p:cNvSpPr>
            <a:spLocks noChangeArrowheads="1"/>
          </p:cNvSpPr>
          <p:nvPr/>
        </p:nvSpPr>
        <p:spPr bwMode="gray">
          <a:xfrm>
            <a:off x="6864351" y="2781301"/>
            <a:ext cx="4607983" cy="576263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80"/>
              </a:gs>
              <a:gs pos="50000">
                <a:srgbClr val="C4E2E2"/>
              </a:gs>
              <a:gs pos="100000">
                <a:srgbClr val="008080"/>
              </a:gs>
            </a:gsLst>
            <a:lin ang="5400000" scaled="1"/>
          </a:gra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1273" name="AutoShape 83"/>
          <p:cNvSpPr>
            <a:spLocks noChangeArrowheads="1"/>
          </p:cNvSpPr>
          <p:nvPr/>
        </p:nvSpPr>
        <p:spPr bwMode="gray">
          <a:xfrm>
            <a:off x="6864351" y="2133601"/>
            <a:ext cx="4607983" cy="5746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80"/>
              </a:gs>
              <a:gs pos="50000">
                <a:srgbClr val="C4E2E2"/>
              </a:gs>
              <a:gs pos="100000">
                <a:srgbClr val="008080"/>
              </a:gs>
            </a:gsLst>
            <a:lin ang="5400000" scaled="1"/>
          </a:gra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1274" name="AutoShape 84"/>
          <p:cNvSpPr>
            <a:spLocks noChangeArrowheads="1"/>
          </p:cNvSpPr>
          <p:nvPr/>
        </p:nvSpPr>
        <p:spPr bwMode="gray">
          <a:xfrm>
            <a:off x="6864351" y="1484313"/>
            <a:ext cx="4607983" cy="57626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80"/>
              </a:gs>
              <a:gs pos="50000">
                <a:srgbClr val="C4E2E2"/>
              </a:gs>
              <a:gs pos="100000">
                <a:srgbClr val="008080"/>
              </a:gs>
            </a:gsLst>
            <a:lin ang="5400000" scaled="1"/>
          </a:gra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1275" name="AutoShape 85"/>
          <p:cNvSpPr>
            <a:spLocks noChangeArrowheads="1"/>
          </p:cNvSpPr>
          <p:nvPr/>
        </p:nvSpPr>
        <p:spPr bwMode="gray">
          <a:xfrm>
            <a:off x="6864351" y="4724401"/>
            <a:ext cx="4607983" cy="576263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80"/>
              </a:gs>
              <a:gs pos="50000">
                <a:srgbClr val="C4E2E2"/>
              </a:gs>
              <a:gs pos="100000">
                <a:srgbClr val="008080"/>
              </a:gs>
            </a:gsLst>
            <a:lin ang="5400000" scaled="1"/>
          </a:gra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1276" name="AutoShape 86"/>
          <p:cNvSpPr>
            <a:spLocks noChangeArrowheads="1"/>
          </p:cNvSpPr>
          <p:nvPr/>
        </p:nvSpPr>
        <p:spPr bwMode="gray">
          <a:xfrm>
            <a:off x="6864351" y="3429000"/>
            <a:ext cx="4607983" cy="576263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80"/>
              </a:gs>
              <a:gs pos="50000">
                <a:srgbClr val="C4E2E2"/>
              </a:gs>
              <a:gs pos="100000">
                <a:srgbClr val="008080"/>
              </a:gs>
            </a:gsLst>
            <a:lin ang="5400000" scaled="1"/>
          </a:gra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1277" name="Rectangle 88"/>
          <p:cNvSpPr>
            <a:spLocks noChangeArrowheads="1"/>
          </p:cNvSpPr>
          <p:nvPr/>
        </p:nvSpPr>
        <p:spPr bwMode="auto">
          <a:xfrm>
            <a:off x="6864351" y="4797426"/>
            <a:ext cx="4512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990099"/>
                </a:solidFill>
                <a:latin typeface="Times New Roman" pitchFamily="18" charset="0"/>
              </a:rPr>
              <a:t>Государственные эталоны </a:t>
            </a:r>
          </a:p>
          <a:p>
            <a:pPr algn="ctr" eaLnBrk="1" hangingPunct="1"/>
            <a:r>
              <a:rPr lang="ru-RU" altLang="ru-RU" sz="1400" b="1">
                <a:solidFill>
                  <a:srgbClr val="990099"/>
                </a:solidFill>
                <a:latin typeface="Times New Roman" pitchFamily="18" charset="0"/>
              </a:rPr>
              <a:t>времени и частоты</a:t>
            </a:r>
          </a:p>
        </p:txBody>
      </p:sp>
      <p:sp>
        <p:nvSpPr>
          <p:cNvPr id="11278" name="Rectangle 89"/>
          <p:cNvSpPr>
            <a:spLocks noChangeArrowheads="1"/>
          </p:cNvSpPr>
          <p:nvPr/>
        </p:nvSpPr>
        <p:spPr bwMode="auto">
          <a:xfrm>
            <a:off x="6769100" y="3573463"/>
            <a:ext cx="4800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990099"/>
                </a:solidFill>
                <a:latin typeface="Times New Roman" pitchFamily="18" charset="0"/>
              </a:rPr>
              <a:t>Государственные эталоны температуры</a:t>
            </a:r>
          </a:p>
        </p:txBody>
      </p:sp>
      <p:sp>
        <p:nvSpPr>
          <p:cNvPr id="11279" name="Rectangle 91"/>
          <p:cNvSpPr>
            <a:spLocks noChangeArrowheads="1"/>
          </p:cNvSpPr>
          <p:nvPr/>
        </p:nvSpPr>
        <p:spPr bwMode="auto">
          <a:xfrm>
            <a:off x="6769101" y="2276476"/>
            <a:ext cx="451061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990099"/>
                </a:solidFill>
                <a:latin typeface="Times New Roman" pitchFamily="18" charset="0"/>
              </a:rPr>
              <a:t> Государственные</a:t>
            </a:r>
            <a:r>
              <a:rPr lang="ru-RU" altLang="ru-RU"/>
              <a:t> </a:t>
            </a:r>
            <a:r>
              <a:rPr lang="ru-RU" altLang="ru-RU" sz="1400" b="1">
                <a:solidFill>
                  <a:srgbClr val="990099"/>
                </a:solidFill>
                <a:latin typeface="Times New Roman" pitchFamily="18" charset="0"/>
              </a:rPr>
              <a:t>эталоны  давления</a:t>
            </a:r>
          </a:p>
        </p:txBody>
      </p:sp>
      <p:sp>
        <p:nvSpPr>
          <p:cNvPr id="11280" name="Rectangle 92"/>
          <p:cNvSpPr>
            <a:spLocks noChangeArrowheads="1"/>
          </p:cNvSpPr>
          <p:nvPr/>
        </p:nvSpPr>
        <p:spPr bwMode="auto">
          <a:xfrm>
            <a:off x="6864351" y="1628775"/>
            <a:ext cx="451061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990099"/>
                </a:solidFill>
                <a:latin typeface="Times New Roman" pitchFamily="18" charset="0"/>
              </a:rPr>
              <a:t>Государственные эталоны массы</a:t>
            </a:r>
          </a:p>
        </p:txBody>
      </p:sp>
      <p:sp>
        <p:nvSpPr>
          <p:cNvPr id="11282" name="AutoShape 94"/>
          <p:cNvSpPr>
            <a:spLocks noChangeArrowheads="1"/>
          </p:cNvSpPr>
          <p:nvPr/>
        </p:nvSpPr>
        <p:spPr bwMode="gray">
          <a:xfrm>
            <a:off x="6864351" y="4076701"/>
            <a:ext cx="4607983" cy="576263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80"/>
              </a:gs>
              <a:gs pos="50000">
                <a:srgbClr val="C4E2E2"/>
              </a:gs>
              <a:gs pos="100000">
                <a:srgbClr val="008080"/>
              </a:gs>
            </a:gsLst>
            <a:lin ang="5400000" scaled="1"/>
          </a:gra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1283" name="Rectangle 95"/>
          <p:cNvSpPr>
            <a:spLocks noChangeArrowheads="1"/>
          </p:cNvSpPr>
          <p:nvPr/>
        </p:nvSpPr>
        <p:spPr bwMode="auto">
          <a:xfrm>
            <a:off x="6959600" y="2852739"/>
            <a:ext cx="45127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990099"/>
                </a:solidFill>
                <a:latin typeface="Times New Roman" pitchFamily="18" charset="0"/>
              </a:rPr>
              <a:t>Государственные эталоны  вязкости и плотности</a:t>
            </a:r>
          </a:p>
        </p:txBody>
      </p:sp>
      <p:sp>
        <p:nvSpPr>
          <p:cNvPr id="11284" name="Rectangle 90"/>
          <p:cNvSpPr>
            <a:spLocks noChangeArrowheads="1"/>
          </p:cNvSpPr>
          <p:nvPr/>
        </p:nvSpPr>
        <p:spPr bwMode="auto">
          <a:xfrm>
            <a:off x="6959601" y="4149726"/>
            <a:ext cx="44153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990099"/>
                </a:solidFill>
                <a:latin typeface="Times New Roman" pitchFamily="18" charset="0"/>
              </a:rPr>
              <a:t>Государственные эталоны электрических величин</a:t>
            </a:r>
          </a:p>
        </p:txBody>
      </p:sp>
      <p:sp>
        <p:nvSpPr>
          <p:cNvPr id="11285" name="AutoShape 96"/>
          <p:cNvSpPr>
            <a:spLocks noChangeArrowheads="1"/>
          </p:cNvSpPr>
          <p:nvPr/>
        </p:nvSpPr>
        <p:spPr bwMode="gray">
          <a:xfrm>
            <a:off x="6864351" y="5373688"/>
            <a:ext cx="4607983" cy="57626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80"/>
              </a:gs>
              <a:gs pos="50000">
                <a:srgbClr val="C4E2E2"/>
              </a:gs>
              <a:gs pos="100000">
                <a:srgbClr val="008080"/>
              </a:gs>
            </a:gsLst>
            <a:lin ang="5400000" scaled="1"/>
          </a:gradFill>
          <a:ln w="95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1286" name="Rectangle 97"/>
          <p:cNvSpPr>
            <a:spLocks noChangeArrowheads="1"/>
          </p:cNvSpPr>
          <p:nvPr/>
        </p:nvSpPr>
        <p:spPr bwMode="auto">
          <a:xfrm>
            <a:off x="6959600" y="5516563"/>
            <a:ext cx="451273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990099"/>
                </a:solidFill>
                <a:latin typeface="Times New Roman" pitchFamily="18" charset="0"/>
              </a:rPr>
              <a:t> Дозиметрические эталоны  </a:t>
            </a:r>
          </a:p>
        </p:txBody>
      </p:sp>
      <p:pic>
        <p:nvPicPr>
          <p:cNvPr id="23" name="Picture 1" descr="C:\Users\DELL\Desktop\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5022" y="14794"/>
            <a:ext cx="1298858" cy="12570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507863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F2943C-29A7-4559-A122-1D5721C4F473}" type="slidenum">
              <a:rPr lang="ru-RU"/>
              <a:pPr>
                <a:defRPr/>
              </a:pPr>
              <a:t>8</a:t>
            </a:fld>
            <a:endParaRPr lang="ru-RU"/>
          </a:p>
        </p:txBody>
      </p:sp>
      <p:pic>
        <p:nvPicPr>
          <p:cNvPr id="12292" name="Picture 8" descr="DSC031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218" y="1557339"/>
            <a:ext cx="2880783" cy="1512887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6" descr="DSC031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85" y="1557338"/>
            <a:ext cx="2880783" cy="1511300"/>
          </a:xfrm>
          <a:prstGeom prst="rect">
            <a:avLst/>
          </a:prstGeom>
          <a:noFill/>
          <a:ln w="25400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7" descr="DSC0319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1" y="1557338"/>
            <a:ext cx="2978149" cy="15113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42" descr="DSC032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85" y="3141664"/>
            <a:ext cx="2880783" cy="1512887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43" descr="DSC032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218" y="3141664"/>
            <a:ext cx="2880783" cy="1512887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44" descr="DSC0320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1" y="3141664"/>
            <a:ext cx="2688167" cy="1512887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45" descr="DSC032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1" y="3141664"/>
            <a:ext cx="2978149" cy="1512887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9" name="Picture 46" descr="DSC032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85" y="4724400"/>
            <a:ext cx="2880783" cy="1512888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47" descr="DSC0323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218" y="4724400"/>
            <a:ext cx="2880783" cy="1512888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1" name="Picture 49" descr="DSC0323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1" y="4724400"/>
            <a:ext cx="2688167" cy="1512888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50" descr="DSC0323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1" y="4724400"/>
            <a:ext cx="2978149" cy="1512888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60" name="Rectangle 52"/>
          <p:cNvSpPr>
            <a:spLocks noChangeArrowheads="1"/>
          </p:cNvSpPr>
          <p:nvPr/>
        </p:nvSpPr>
        <p:spPr bwMode="auto">
          <a:xfrm>
            <a:off x="3407834" y="908050"/>
            <a:ext cx="5376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GB" sz="2400" b="1" dirty="0" err="1" smtClean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Эталонная</a:t>
            </a:r>
            <a:r>
              <a:rPr lang="en-GB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400" b="1" dirty="0" err="1" smtClean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база</a:t>
            </a:r>
            <a:r>
              <a:rPr lang="en-GB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2400" b="1" dirty="0">
              <a:solidFill>
                <a:srgbClr val="D6009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304" name="Picture 54" descr="DSC032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1" y="1557338"/>
            <a:ext cx="2688167" cy="15113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1709209" y="323275"/>
            <a:ext cx="87735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buClr>
                <a:srgbClr val="FFFFFF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МЕТРОЛОГИЯ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" descr="C:\Users\DELL\Desktop\gerb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42084" y="108157"/>
            <a:ext cx="1298858" cy="12570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949907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04741"/>
            <a:ext cx="10515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buClr>
                <a:srgbClr val="FFFFFF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МЕТРОЛОГИЯ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753" y="1532966"/>
            <a:ext cx="11322423" cy="501575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 </a:t>
            </a:r>
            <a:endParaRPr lang="en-US" dirty="0"/>
          </a:p>
        </p:txBody>
      </p:sp>
      <p:pic>
        <p:nvPicPr>
          <p:cNvPr id="4" name="Picture 1" descr="C:\Users\DELL\Desktop\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5022" y="275872"/>
            <a:ext cx="1298858" cy="1257093"/>
          </a:xfrm>
          <a:prstGeom prst="rect">
            <a:avLst/>
          </a:prstGeom>
          <a:noFill/>
        </p:spPr>
      </p:pic>
      <p:pic>
        <p:nvPicPr>
          <p:cNvPr id="5" name="Picture 3" descr="C:\Users\Mahir\Desktop\building\image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99" y="2312894"/>
            <a:ext cx="5292298" cy="43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Mahir\Desktop\building\image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39" y="2312893"/>
            <a:ext cx="5233761" cy="436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604299" y="1426318"/>
            <a:ext cx="105156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rgbClr val="FFFFFF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3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Макет нового метрологического центра</a:t>
            </a:r>
            <a:endParaRPr lang="ru-RU" sz="3500" b="1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38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294</TotalTime>
  <Words>273</Words>
  <Application>Microsoft Office PowerPoint</Application>
  <PresentationFormat>Широкоэкранный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Wingdings 3</vt:lpstr>
      <vt:lpstr>Грань</vt:lpstr>
      <vt:lpstr>ПРЕЗЕНТАЦИЯ  ГОСУДАРСТВЕННОГО КОМИТЕТА ПО СТАНДАРТИЗАЦИИ, МЕТРОЛОГИИ И ПАТЕНТАМ АЗЕРБАЙДЖАНСКОЙ РЕСПУБЛИКИ</vt:lpstr>
      <vt:lpstr>ОБНОВЛЁННАЯ СТРУКТУРА КОМИТЕТА</vt:lpstr>
      <vt:lpstr>                       Проект TWINNING</vt:lpstr>
      <vt:lpstr>  СТАНДАРТИЗАЦИЯ</vt:lpstr>
      <vt:lpstr>СТАНДАРТИЗАЦИЯ</vt:lpstr>
      <vt:lpstr>СТАНДАРТИЗАЦИЯ  Форумы :</vt:lpstr>
      <vt:lpstr>Презентация PowerPoint</vt:lpstr>
      <vt:lpstr>Презентация PowerPoint</vt:lpstr>
      <vt:lpstr>МЕТРОЛОГИЯ</vt:lpstr>
      <vt:lpstr>АККРЕДИТАЦИЯ</vt:lpstr>
      <vt:lpstr>ИСПЫТАТЕЛЬНАЯ БАЗА Лаборатории</vt:lpstr>
      <vt:lpstr>ИСПЫТАТЕЛЬНАЯ БАЗА</vt:lpstr>
      <vt:lpstr>В ОБЛАСТИ ГОСУДАРСТВЕННОГО НАДЗОРА</vt:lpstr>
      <vt:lpstr>       СПАСИБО  ЗА 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AzSTANDARTINFORM</dc:creator>
  <cp:lastModifiedBy>Salim</cp:lastModifiedBy>
  <cp:revision>34</cp:revision>
  <cp:lastPrinted>2014-12-03T06:17:58Z</cp:lastPrinted>
  <dcterms:created xsi:type="dcterms:W3CDTF">2014-11-30T08:10:01Z</dcterms:created>
  <dcterms:modified xsi:type="dcterms:W3CDTF">2014-12-03T06:25:08Z</dcterms:modified>
</cp:coreProperties>
</file>